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708" r:id="rId6"/>
    <p:sldMasterId id="2147483720" r:id="rId7"/>
    <p:sldMasterId id="2147483732" r:id="rId8"/>
  </p:sldMasterIdLst>
  <p:notesMasterIdLst>
    <p:notesMasterId r:id="rId39"/>
  </p:notesMasterIdLst>
  <p:sldIdLst>
    <p:sldId id="256" r:id="rId9"/>
    <p:sldId id="257" r:id="rId10"/>
    <p:sldId id="260" r:id="rId11"/>
    <p:sldId id="266" r:id="rId12"/>
    <p:sldId id="318" r:id="rId13"/>
    <p:sldId id="319" r:id="rId14"/>
    <p:sldId id="320" r:id="rId15"/>
    <p:sldId id="321" r:id="rId16"/>
    <p:sldId id="323" r:id="rId17"/>
    <p:sldId id="324" r:id="rId18"/>
    <p:sldId id="331" r:id="rId19"/>
    <p:sldId id="301" r:id="rId20"/>
    <p:sldId id="332" r:id="rId21"/>
    <p:sldId id="334" r:id="rId22"/>
    <p:sldId id="333" r:id="rId23"/>
    <p:sldId id="335" r:id="rId24"/>
    <p:sldId id="302" r:id="rId25"/>
    <p:sldId id="322" r:id="rId26"/>
    <p:sldId id="330" r:id="rId27"/>
    <p:sldId id="328" r:id="rId28"/>
    <p:sldId id="327" r:id="rId29"/>
    <p:sldId id="310" r:id="rId30"/>
    <p:sldId id="297" r:id="rId31"/>
    <p:sldId id="298" r:id="rId32"/>
    <p:sldId id="299" r:id="rId33"/>
    <p:sldId id="300" r:id="rId34"/>
    <p:sldId id="303" r:id="rId35"/>
    <p:sldId id="263" r:id="rId36"/>
    <p:sldId id="265" r:id="rId37"/>
    <p:sldId id="31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38B42-DB78-4AE6-A54F-A2877D954FD5}" v="1" dt="2024-02-20T15:47:34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Nicholson" userId="dd993a93-5114-492f-8b83-2217593c9806" providerId="ADAL" clId="{83738B42-DB78-4AE6-A54F-A2877D954FD5}"/>
    <pc:docChg chg="custSel modSld">
      <pc:chgData name="Rachel Nicholson" userId="dd993a93-5114-492f-8b83-2217593c9806" providerId="ADAL" clId="{83738B42-DB78-4AE6-A54F-A2877D954FD5}" dt="2024-02-20T15:51:36.984" v="302" actId="20577"/>
      <pc:docMkLst>
        <pc:docMk/>
      </pc:docMkLst>
      <pc:sldChg chg="delSp">
        <pc:chgData name="Rachel Nicholson" userId="dd993a93-5114-492f-8b83-2217593c9806" providerId="ADAL" clId="{83738B42-DB78-4AE6-A54F-A2877D954FD5}" dt="2024-02-20T15:47:34.959" v="0" actId="21"/>
        <pc:sldMkLst>
          <pc:docMk/>
          <pc:sldMk cId="0" sldId="256"/>
        </pc:sldMkLst>
        <pc:picChg chg="del">
          <ac:chgData name="Rachel Nicholson" userId="dd993a93-5114-492f-8b83-2217593c9806" providerId="ADAL" clId="{83738B42-DB78-4AE6-A54F-A2877D954FD5}" dt="2024-02-20T15:47:34.959" v="0" actId="21"/>
          <ac:picMkLst>
            <pc:docMk/>
            <pc:sldMk cId="0" sldId="256"/>
            <ac:picMk id="1030" creationId="{00000000-0000-0000-0000-000000000000}"/>
          </ac:picMkLst>
        </pc:picChg>
      </pc:sldChg>
      <pc:sldChg chg="modSp mod">
        <pc:chgData name="Rachel Nicholson" userId="dd993a93-5114-492f-8b83-2217593c9806" providerId="ADAL" clId="{83738B42-DB78-4AE6-A54F-A2877D954FD5}" dt="2024-02-20T15:51:36.984" v="302" actId="20577"/>
        <pc:sldMkLst>
          <pc:docMk/>
          <pc:sldMk cId="0" sldId="263"/>
        </pc:sldMkLst>
        <pc:spChg chg="mod">
          <ac:chgData name="Rachel Nicholson" userId="dd993a93-5114-492f-8b83-2217593c9806" providerId="ADAL" clId="{83738B42-DB78-4AE6-A54F-A2877D954FD5}" dt="2024-02-20T15:51:36.984" v="302" actId="20577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Rachel Nicholson" userId="dd993a93-5114-492f-8b83-2217593c9806" providerId="ADAL" clId="{83738B42-DB78-4AE6-A54F-A2877D954FD5}" dt="2024-02-20T15:50:54.088" v="298" actId="27636"/>
        <pc:sldMkLst>
          <pc:docMk/>
          <pc:sldMk cId="3040610747" sldId="319"/>
        </pc:sldMkLst>
        <pc:spChg chg="mod">
          <ac:chgData name="Rachel Nicholson" userId="dd993a93-5114-492f-8b83-2217593c9806" providerId="ADAL" clId="{83738B42-DB78-4AE6-A54F-A2877D954FD5}" dt="2024-02-20T15:50:54.088" v="298" actId="27636"/>
          <ac:spMkLst>
            <pc:docMk/>
            <pc:sldMk cId="3040610747" sldId="319"/>
            <ac:spMk id="2" creationId="{00000000-0000-0000-0000-000000000000}"/>
          </ac:spMkLst>
        </pc:spChg>
      </pc:sldChg>
      <pc:sldChg chg="delSp mod">
        <pc:chgData name="Rachel Nicholson" userId="dd993a93-5114-492f-8b83-2217593c9806" providerId="ADAL" clId="{83738B42-DB78-4AE6-A54F-A2877D954FD5}" dt="2024-02-20T15:51:17.779" v="299" actId="21"/>
        <pc:sldMkLst>
          <pc:docMk/>
          <pc:sldMk cId="49843053" sldId="327"/>
        </pc:sldMkLst>
        <pc:spChg chg="del">
          <ac:chgData name="Rachel Nicholson" userId="dd993a93-5114-492f-8b83-2217593c9806" providerId="ADAL" clId="{83738B42-DB78-4AE6-A54F-A2877D954FD5}" dt="2024-02-20T15:51:17.779" v="299" actId="21"/>
          <ac:spMkLst>
            <pc:docMk/>
            <pc:sldMk cId="49843053" sldId="32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64C2E-3059-4234-B35B-2FA312C00A41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AA9F1-F978-4F70-9D07-B22FB3AB8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2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Commentary: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question assesses the use of the passive voice. Passive and active voices were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previously assessed only in the Level 6 test. Pupils may omit the preposition phrase (agent) in their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answers. Recognisable misspellings are also accepted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62A5E7-AF42-4BD7-9A7E-5E1BDD3703B4}" type="slidenum">
              <a:rPr lang="en-GB" altLang="en-US" smtClean="0">
                <a:solidFill>
                  <a:prstClr val="black"/>
                </a:solidFill>
              </a:rPr>
              <a:pPr/>
              <a:t>26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6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3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8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2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78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6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5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1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45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19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31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28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74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37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03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2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5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34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6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8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8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10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60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31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09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206BA5-43CE-4A07-A144-AC5D030BB6C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B739BF-916D-49C8-A3D9-8DCCF1D54E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1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C786-BA5C-4641-B941-2C51DFDE0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E168-3406-48B1-9B26-0F5381D0EE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english-games/7-11-years/spelling-and-grammar" TargetMode="External"/><Relationship Id="rId2" Type="http://schemas.openxmlformats.org/officeDocument/2006/relationships/hyperlink" Target="https://www.bbc.co.uk/bitesize/topics/zhrrd2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imaryhomeworkhelp.co.uk/literacy/" TargetMode="External"/><Relationship Id="rId4" Type="http://schemas.openxmlformats.org/officeDocument/2006/relationships/hyperlink" Target="http://www.crickweb.co.uk/ks2literacy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Parent Workshop - SPaG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Nicholson</a:t>
            </a:r>
          </a:p>
        </p:txBody>
      </p:sp>
      <p:sp>
        <p:nvSpPr>
          <p:cNvPr id="5" name="AutoShape 2" descr="Image result for carbeile schoo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carbeile schoo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47419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000" u="sng" dirty="0">
                <a:solidFill>
                  <a:srgbClr val="FF0000"/>
                </a:solidFill>
              </a:rPr>
              <a:t>By the end of Y6</a:t>
            </a:r>
          </a:p>
          <a:p>
            <a:r>
              <a:rPr lang="en-GB" sz="2000" dirty="0">
                <a:solidFill>
                  <a:srgbClr val="002060"/>
                </a:solidFill>
              </a:rPr>
              <a:t>Use of </a:t>
            </a:r>
            <a:r>
              <a:rPr lang="en-GB" sz="2000" dirty="0">
                <a:solidFill>
                  <a:srgbClr val="00B050"/>
                </a:solidFill>
              </a:rPr>
              <a:t>colons</a:t>
            </a:r>
            <a:r>
              <a:rPr lang="en-GB" sz="2000" dirty="0">
                <a:solidFill>
                  <a:srgbClr val="002060"/>
                </a:solidFill>
              </a:rPr>
              <a:t> and </a:t>
            </a:r>
            <a:r>
              <a:rPr lang="en-GB" sz="2000" dirty="0">
                <a:solidFill>
                  <a:srgbClr val="FFC000"/>
                </a:solidFill>
              </a:rPr>
              <a:t>semi-colons</a:t>
            </a:r>
            <a:r>
              <a:rPr lang="en-GB" sz="2000" dirty="0">
                <a:solidFill>
                  <a:srgbClr val="002060"/>
                </a:solidFill>
              </a:rPr>
              <a:t> in longer lists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e.g. There the three suspects stood</a:t>
            </a:r>
            <a:r>
              <a:rPr lang="en-GB" sz="2000" i="1" dirty="0">
                <a:solidFill>
                  <a:srgbClr val="00B050"/>
                </a:solidFill>
              </a:rPr>
              <a:t>: </a:t>
            </a:r>
            <a:r>
              <a:rPr lang="en-GB" sz="2000" i="1" dirty="0">
                <a:solidFill>
                  <a:srgbClr val="0070C0"/>
                </a:solidFill>
              </a:rPr>
              <a:t>Mrs White, the new housekeeper</a:t>
            </a:r>
            <a:r>
              <a:rPr lang="en-GB" sz="2000" i="1" dirty="0">
                <a:solidFill>
                  <a:srgbClr val="FFC000"/>
                </a:solidFill>
              </a:rPr>
              <a:t>; </a:t>
            </a:r>
            <a:r>
              <a:rPr lang="en-GB" sz="2000" i="1" dirty="0">
                <a:solidFill>
                  <a:srgbClr val="0070C0"/>
                </a:solidFill>
              </a:rPr>
              <a:t>Mr Green, the elderly gardener</a:t>
            </a:r>
            <a:r>
              <a:rPr lang="en-GB" sz="2000" i="1" dirty="0">
                <a:solidFill>
                  <a:srgbClr val="FFC000"/>
                </a:solidFill>
              </a:rPr>
              <a:t>;</a:t>
            </a:r>
            <a:r>
              <a:rPr lang="en-GB" sz="2000" i="1" dirty="0">
                <a:solidFill>
                  <a:srgbClr val="0070C0"/>
                </a:solidFill>
              </a:rPr>
              <a:t> and Miss Rose, the children’s governess. </a:t>
            </a:r>
          </a:p>
          <a:p>
            <a:r>
              <a:rPr lang="en-GB" sz="2000" dirty="0"/>
              <a:t>Use of </a:t>
            </a:r>
            <a:r>
              <a:rPr lang="en-GB" sz="2000" dirty="0">
                <a:solidFill>
                  <a:srgbClr val="FFC000"/>
                </a:solidFill>
              </a:rPr>
              <a:t>semi-colons</a:t>
            </a:r>
            <a:r>
              <a:rPr lang="en-GB" sz="2000" dirty="0"/>
              <a:t> to mark independent clauses linked in meaning. 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e.g. The castle is very old</a:t>
            </a:r>
            <a:r>
              <a:rPr lang="en-GB" sz="2000" i="1" dirty="0">
                <a:solidFill>
                  <a:srgbClr val="FFC000"/>
                </a:solidFill>
              </a:rPr>
              <a:t>; </a:t>
            </a:r>
            <a:r>
              <a:rPr lang="en-GB" sz="2000" i="1" dirty="0">
                <a:solidFill>
                  <a:srgbClr val="0070C0"/>
                </a:solidFill>
              </a:rPr>
              <a:t>it has stood for centuries. </a:t>
            </a:r>
          </a:p>
          <a:p>
            <a:r>
              <a:rPr lang="en-GB" sz="2000" dirty="0"/>
              <a:t>Use of</a:t>
            </a:r>
            <a:r>
              <a:rPr lang="en-GB" sz="2000" dirty="0">
                <a:solidFill>
                  <a:srgbClr val="00B050"/>
                </a:solidFill>
              </a:rPr>
              <a:t> colons </a:t>
            </a:r>
            <a:r>
              <a:rPr lang="en-GB" sz="2000" dirty="0"/>
              <a:t>to mark clauses that explains/ shows why. 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e.g. My English teacher is wonderful</a:t>
            </a:r>
            <a:r>
              <a:rPr lang="en-GB" sz="2000" i="1" dirty="0">
                <a:solidFill>
                  <a:srgbClr val="00B050"/>
                </a:solidFill>
              </a:rPr>
              <a:t>: </a:t>
            </a:r>
            <a:r>
              <a:rPr lang="en-GB" sz="2000" i="1" dirty="0">
                <a:solidFill>
                  <a:srgbClr val="0070C0"/>
                </a:solidFill>
              </a:rPr>
              <a:t>he makes punctuation easy and fun to learn</a:t>
            </a:r>
          </a:p>
          <a:p>
            <a:r>
              <a:rPr lang="en-GB" sz="2000" dirty="0"/>
              <a:t>Use of</a:t>
            </a:r>
            <a:r>
              <a:rPr lang="en-GB" sz="2000" dirty="0">
                <a:solidFill>
                  <a:srgbClr val="00B050"/>
                </a:solidFill>
              </a:rPr>
              <a:t> Hyphens </a:t>
            </a:r>
            <a:r>
              <a:rPr lang="en-GB" sz="2000" dirty="0"/>
              <a:t>to avoid ambiguity. </a:t>
            </a:r>
            <a:endParaRPr lang="en-GB" sz="2000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756"/>
            <a:ext cx="8229600" cy="850106"/>
          </a:xfrm>
        </p:spPr>
        <p:txBody>
          <a:bodyPr/>
          <a:lstStyle/>
          <a:p>
            <a:pPr algn="ctr"/>
            <a:r>
              <a:rPr lang="en-GB" u="sng" dirty="0"/>
              <a:t>P is for Punctuation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0" y="1124744"/>
            <a:ext cx="345638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83968" y="1157546"/>
            <a:ext cx="453650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GB" sz="1400" i="1" dirty="0">
              <a:solidFill>
                <a:srgbClr val="0070C0"/>
              </a:solidFill>
            </a:endParaRPr>
          </a:p>
          <a:p>
            <a:pPr marL="109728" indent="0">
              <a:buFont typeface="Wingdings 3"/>
              <a:buNone/>
            </a:pPr>
            <a:endParaRPr lang="en-GB" sz="2000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8899"/>
            <a:ext cx="2275904" cy="11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47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u="sng" dirty="0"/>
              <a:t>Punctuation test examples </a:t>
            </a:r>
          </a:p>
        </p:txBody>
      </p:sp>
    </p:spTree>
    <p:extLst>
      <p:ext uri="{BB962C8B-B14F-4D97-AF65-F5344CB8AC3E}">
        <p14:creationId xmlns:p14="http://schemas.microsoft.com/office/powerpoint/2010/main" val="230560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05" y="692696"/>
            <a:ext cx="880149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90346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1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238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1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490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4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2688" cy="344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1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332656"/>
            <a:ext cx="789942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25" y="197768"/>
            <a:ext cx="8229600" cy="854968"/>
          </a:xfrm>
        </p:spPr>
        <p:txBody>
          <a:bodyPr/>
          <a:lstStyle/>
          <a:p>
            <a:pPr algn="ctr"/>
            <a:r>
              <a:rPr lang="en-GB" u="sng" dirty="0"/>
              <a:t>G is for Grammar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1052736"/>
            <a:ext cx="892899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sz="2000" u="sng" dirty="0">
                <a:solidFill>
                  <a:srgbClr val="FF0000"/>
                </a:solidFill>
              </a:rPr>
              <a:t>By the end of Y2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Nouns= objects, places and names 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Adjectives= describe nouns (big, white, beautiful, scary) 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FFC000"/>
                </a:solidFill>
              </a:rPr>
              <a:t>Verbs= doing/being words (ran, eat, was, is)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Adverbs = tell us more about the verb (slowly, quietly)</a:t>
            </a:r>
          </a:p>
          <a:p>
            <a:pPr marL="109728" indent="0">
              <a:buFont typeface="Wingdings 3"/>
              <a:buNone/>
            </a:pPr>
            <a:r>
              <a:rPr lang="en-GB" sz="2000" dirty="0"/>
              <a:t>*Coordinating </a:t>
            </a:r>
            <a:r>
              <a:rPr lang="en-GB" sz="2000" b="1" u="sng" dirty="0"/>
              <a:t>conjunctions </a:t>
            </a:r>
            <a:r>
              <a:rPr lang="en-GB" sz="2000" dirty="0"/>
              <a:t>to link/join two sentences together  </a:t>
            </a:r>
          </a:p>
          <a:p>
            <a:pPr marL="109728" indent="0">
              <a:buFont typeface="Wingdings 3"/>
              <a:buNone/>
            </a:pPr>
            <a:r>
              <a:rPr lang="en-GB" sz="2000" u="sng" dirty="0"/>
              <a:t>B</a:t>
            </a:r>
            <a:r>
              <a:rPr lang="en-GB" sz="2000" dirty="0"/>
              <a:t>ut    </a:t>
            </a:r>
            <a:r>
              <a:rPr lang="en-GB" sz="2000" u="sng" dirty="0"/>
              <a:t>O</a:t>
            </a:r>
            <a:r>
              <a:rPr lang="en-GB" sz="2000" dirty="0"/>
              <a:t>r      </a:t>
            </a:r>
            <a:r>
              <a:rPr lang="en-GB" sz="2000" u="sng" dirty="0"/>
              <a:t>A</a:t>
            </a:r>
            <a:r>
              <a:rPr lang="en-GB" sz="2000" dirty="0"/>
              <a:t>nd </a:t>
            </a:r>
          </a:p>
          <a:p>
            <a:pPr marL="109728" indent="0">
              <a:buFont typeface="Wingdings 3"/>
              <a:buNone/>
            </a:pPr>
            <a:r>
              <a:rPr lang="en-GB" sz="2000" dirty="0"/>
              <a:t>*Subordinating </a:t>
            </a:r>
            <a:r>
              <a:rPr lang="en-GB" sz="2000" b="1" u="sng" dirty="0"/>
              <a:t>conjunctions </a:t>
            </a:r>
          </a:p>
          <a:p>
            <a:pPr marL="109728" indent="0">
              <a:buFont typeface="Wingdings 3"/>
              <a:buNone/>
            </a:pPr>
            <a:r>
              <a:rPr lang="en-GB" sz="2000" dirty="0"/>
              <a:t>Because,   if,   when,  as,   whilst,  after,   before,   so,  until </a:t>
            </a:r>
          </a:p>
          <a:p>
            <a:r>
              <a:rPr lang="en-GB" sz="2000" dirty="0"/>
              <a:t>The difference between </a:t>
            </a:r>
            <a:r>
              <a:rPr lang="en-GB" sz="2000" dirty="0">
                <a:solidFill>
                  <a:srgbClr val="FF0000"/>
                </a:solidFill>
              </a:rPr>
              <a:t>present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00B0F0"/>
                </a:solidFill>
              </a:rPr>
              <a:t>past </a:t>
            </a:r>
            <a:r>
              <a:rPr lang="en-GB" sz="2000" dirty="0"/>
              <a:t>tense. </a:t>
            </a:r>
          </a:p>
          <a:p>
            <a:pPr marL="109728" indent="0">
              <a:buFont typeface="Wingdings 3"/>
              <a:buNone/>
            </a:pPr>
            <a:r>
              <a:rPr lang="en-GB" sz="2000" dirty="0"/>
              <a:t>He </a:t>
            </a:r>
            <a:r>
              <a:rPr lang="en-GB" sz="2000" dirty="0">
                <a:solidFill>
                  <a:srgbClr val="FF0000"/>
                </a:solidFill>
              </a:rPr>
              <a:t>eats</a:t>
            </a:r>
            <a:r>
              <a:rPr lang="en-GB" sz="2000" dirty="0"/>
              <a:t> the cake / He </a:t>
            </a:r>
            <a:r>
              <a:rPr lang="en-GB" sz="2000" dirty="0">
                <a:solidFill>
                  <a:srgbClr val="00B0F0"/>
                </a:solidFill>
              </a:rPr>
              <a:t>ate</a:t>
            </a:r>
            <a:r>
              <a:rPr lang="en-GB" sz="2000" dirty="0"/>
              <a:t> the cake.</a:t>
            </a:r>
          </a:p>
          <a:p>
            <a:pPr marL="109728" indent="0">
              <a:buFont typeface="Wingdings 3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4001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25" y="197768"/>
            <a:ext cx="8229600" cy="854968"/>
          </a:xfrm>
        </p:spPr>
        <p:txBody>
          <a:bodyPr/>
          <a:lstStyle/>
          <a:p>
            <a:pPr algn="ctr"/>
            <a:r>
              <a:rPr lang="en-GB" u="sng" dirty="0"/>
              <a:t>G is for Grammar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1052736"/>
            <a:ext cx="892899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sz="2000" u="sng" dirty="0">
                <a:solidFill>
                  <a:srgbClr val="FF0000"/>
                </a:solidFill>
              </a:rPr>
              <a:t>In KS2 we add these: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2D050"/>
                </a:solidFill>
              </a:rPr>
              <a:t>Pronouns which </a:t>
            </a:r>
            <a:r>
              <a:rPr lang="en-GB" sz="2000" b="1" dirty="0">
                <a:solidFill>
                  <a:srgbClr val="92D050"/>
                </a:solidFill>
              </a:rPr>
              <a:t>replace nouns </a:t>
            </a:r>
            <a:r>
              <a:rPr lang="en-GB" sz="2000" dirty="0">
                <a:solidFill>
                  <a:srgbClr val="92D050"/>
                </a:solidFill>
              </a:rPr>
              <a:t>(I, he, she, they, we, it)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3333FF"/>
                </a:solidFill>
              </a:rPr>
              <a:t>Prepositions which show </a:t>
            </a:r>
            <a:r>
              <a:rPr lang="en-GB" sz="2000" b="1" dirty="0">
                <a:solidFill>
                  <a:srgbClr val="3333FF"/>
                </a:solidFill>
              </a:rPr>
              <a:t>where or when </a:t>
            </a:r>
            <a:r>
              <a:rPr lang="en-GB" sz="2000" dirty="0">
                <a:solidFill>
                  <a:srgbClr val="3333FF"/>
                </a:solidFill>
              </a:rPr>
              <a:t>something happened (on, at, under, over)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FFC000"/>
                </a:solidFill>
              </a:rPr>
              <a:t>Determiners which </a:t>
            </a:r>
            <a:r>
              <a:rPr lang="en-GB" sz="2000" b="1" dirty="0">
                <a:solidFill>
                  <a:srgbClr val="FFC000"/>
                </a:solidFill>
              </a:rPr>
              <a:t>come before a noun </a:t>
            </a:r>
            <a:r>
              <a:rPr lang="en-GB" sz="2000" dirty="0">
                <a:solidFill>
                  <a:srgbClr val="FFC000"/>
                </a:solidFill>
              </a:rPr>
              <a:t>(a, an , the, some, most, one) 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Fronted adverbials </a:t>
            </a:r>
            <a:r>
              <a:rPr lang="en-GB" sz="2000" b="1" dirty="0">
                <a:solidFill>
                  <a:srgbClr val="7030A0"/>
                </a:solidFill>
              </a:rPr>
              <a:t>which start a sentence and tell us how, where, when or why (</a:t>
            </a:r>
            <a:r>
              <a:rPr lang="en-GB" sz="2000" dirty="0">
                <a:solidFill>
                  <a:srgbClr val="7030A0"/>
                </a:solidFill>
              </a:rPr>
              <a:t>Cautiously, In the cave, At that moment, Because he was scared, ) 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rgbClr val="FF3399"/>
                </a:solidFill>
              </a:rPr>
              <a:t>Modal verbs which </a:t>
            </a:r>
            <a:r>
              <a:rPr lang="en-GB" sz="2000" b="1" dirty="0">
                <a:solidFill>
                  <a:srgbClr val="FF3399"/>
                </a:solidFill>
              </a:rPr>
              <a:t>show degree of possibility </a:t>
            </a:r>
            <a:r>
              <a:rPr lang="en-GB" sz="2000" dirty="0">
                <a:solidFill>
                  <a:srgbClr val="FF3399"/>
                </a:solidFill>
              </a:rPr>
              <a:t>(might, will, could, should)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Synonyms (words with same meaning) and Antonyms (words with opposite meaning)</a:t>
            </a:r>
          </a:p>
          <a:p>
            <a:pPr>
              <a:buFont typeface="Arial" charset="0"/>
              <a:buChar char="•"/>
            </a:pPr>
            <a:endParaRPr lang="en-GB" sz="2000" dirty="0"/>
          </a:p>
          <a:p>
            <a:pPr marL="109728" indent="0">
              <a:buFont typeface="Wingdings 3"/>
              <a:buNone/>
            </a:pPr>
            <a:endParaRPr lang="en-GB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7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4300" b="1" dirty="0">
                <a:solidFill>
                  <a:schemeClr val="accent4"/>
                </a:solidFill>
              </a:rPr>
              <a:t>S</a:t>
            </a:r>
            <a:r>
              <a:rPr lang="en-GB" sz="4300" dirty="0"/>
              <a:t> – Spelling</a:t>
            </a:r>
          </a:p>
          <a:p>
            <a:pPr>
              <a:buNone/>
            </a:pPr>
            <a:r>
              <a:rPr lang="en-GB" sz="4300" b="1" dirty="0">
                <a:solidFill>
                  <a:schemeClr val="accent4"/>
                </a:solidFill>
              </a:rPr>
              <a:t>P</a:t>
            </a:r>
            <a:r>
              <a:rPr lang="en-GB" sz="4300" dirty="0"/>
              <a:t> – Punctuation </a:t>
            </a:r>
          </a:p>
          <a:p>
            <a:pPr>
              <a:buNone/>
            </a:pPr>
            <a:r>
              <a:rPr lang="en-GB" sz="4300" b="1" dirty="0">
                <a:solidFill>
                  <a:schemeClr val="accent4"/>
                </a:solidFill>
              </a:rPr>
              <a:t>a</a:t>
            </a:r>
            <a:r>
              <a:rPr lang="en-GB" sz="4300" dirty="0"/>
              <a:t> – and</a:t>
            </a:r>
          </a:p>
          <a:p>
            <a:pPr>
              <a:buNone/>
            </a:pPr>
            <a:r>
              <a:rPr lang="en-GB" sz="4300" b="1" dirty="0">
                <a:solidFill>
                  <a:schemeClr val="accent4"/>
                </a:solidFill>
              </a:rPr>
              <a:t>G</a:t>
            </a:r>
            <a:r>
              <a:rPr lang="en-GB" sz="4300" dirty="0"/>
              <a:t> – Grammar </a:t>
            </a:r>
          </a:p>
          <a:p>
            <a:pPr>
              <a:buNone/>
            </a:pPr>
            <a:endParaRPr lang="en-GB" sz="4000" dirty="0"/>
          </a:p>
          <a:p>
            <a:pPr>
              <a:buNone/>
            </a:pPr>
            <a:r>
              <a:rPr lang="en-GB" sz="3500" dirty="0"/>
              <a:t>Grammar, punctuation and spelling are key areas in the teaching of English.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SPaG</a:t>
            </a:r>
            <a:r>
              <a:rPr lang="en-GB" dirty="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25" y="197768"/>
            <a:ext cx="8229600" cy="494928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G is for Grammar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1052736"/>
            <a:ext cx="892899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sz="2000" u="sng" dirty="0">
                <a:solidFill>
                  <a:srgbClr val="FF0000"/>
                </a:solidFill>
              </a:rPr>
              <a:t>In KS2: We revise and teach sentence types. </a:t>
            </a:r>
          </a:p>
          <a:p>
            <a:pPr marL="109728" indent="0" algn="ctr">
              <a:buFont typeface="Wingdings 3"/>
              <a:buNone/>
            </a:pPr>
            <a:r>
              <a:rPr lang="en-GB" sz="2000" dirty="0"/>
              <a:t>Statements = I like cake. </a:t>
            </a:r>
          </a:p>
          <a:p>
            <a:pPr marL="109728" indent="0" algn="ctr">
              <a:buFont typeface="Wingdings 3"/>
              <a:buNone/>
            </a:pPr>
            <a:r>
              <a:rPr lang="en-GB" sz="2000" dirty="0"/>
              <a:t>Commands= Get me some cake!</a:t>
            </a:r>
          </a:p>
          <a:p>
            <a:pPr marL="109728" indent="0" algn="ctr">
              <a:buFont typeface="Wingdings 3"/>
              <a:buNone/>
            </a:pPr>
            <a:r>
              <a:rPr lang="en-GB" sz="2000" dirty="0"/>
              <a:t>Questions= Do you like cake? </a:t>
            </a:r>
          </a:p>
          <a:p>
            <a:pPr marL="109728" indent="0" algn="ctr">
              <a:buFont typeface="Wingdings 3"/>
              <a:buNone/>
            </a:pPr>
            <a:r>
              <a:rPr lang="en-GB" sz="2000" dirty="0"/>
              <a:t>Exclamations= What a yummy cake!</a:t>
            </a:r>
          </a:p>
          <a:p>
            <a:pPr marL="109728" indent="0" algn="ctr">
              <a:buFont typeface="Wingdings 3"/>
              <a:buNone/>
            </a:pPr>
            <a:endParaRPr lang="en-GB" sz="2000" dirty="0"/>
          </a:p>
          <a:p>
            <a:pPr marL="109728" indent="0" algn="ctr">
              <a:buFont typeface="Wingdings 3"/>
              <a:buNone/>
            </a:pPr>
            <a:r>
              <a:rPr lang="en-GB" sz="2000" u="sng" dirty="0">
                <a:solidFill>
                  <a:srgbClr val="FF0000"/>
                </a:solidFill>
              </a:rPr>
              <a:t>Active and Passive sentences</a:t>
            </a:r>
          </a:p>
          <a:p>
            <a:pPr marL="109728" indent="0" algn="ctr">
              <a:buFont typeface="Wingdings 3"/>
              <a:buNone/>
            </a:pPr>
            <a:r>
              <a:rPr lang="en-GB" sz="2000" dirty="0"/>
              <a:t>The </a:t>
            </a:r>
            <a:r>
              <a:rPr lang="en-GB" sz="2000" dirty="0">
                <a:solidFill>
                  <a:srgbClr val="00B0F0"/>
                </a:solidFill>
              </a:rPr>
              <a:t>dog</a:t>
            </a:r>
            <a:r>
              <a:rPr lang="en-GB" sz="2000" dirty="0"/>
              <a:t> chewed the </a:t>
            </a:r>
            <a:r>
              <a:rPr lang="en-GB" sz="2000" dirty="0">
                <a:solidFill>
                  <a:srgbClr val="00B050"/>
                </a:solidFill>
              </a:rPr>
              <a:t>bone</a:t>
            </a:r>
            <a:r>
              <a:rPr lang="en-GB" sz="2000" dirty="0"/>
              <a:t>.  Active because the subject is doing the action to the object. </a:t>
            </a:r>
          </a:p>
          <a:p>
            <a:pPr marL="109728" indent="0" algn="ctr">
              <a:buFont typeface="Wingdings 3"/>
              <a:buNone/>
            </a:pPr>
            <a:r>
              <a:rPr lang="en-GB" sz="2000" dirty="0"/>
              <a:t>The </a:t>
            </a:r>
            <a:r>
              <a:rPr lang="en-GB" sz="2000" dirty="0">
                <a:solidFill>
                  <a:srgbClr val="00B0F0"/>
                </a:solidFill>
              </a:rPr>
              <a:t>bone</a:t>
            </a:r>
            <a:r>
              <a:rPr lang="en-GB" sz="2000" dirty="0"/>
              <a:t> was chewed </a:t>
            </a:r>
            <a:r>
              <a:rPr lang="en-GB" sz="2000" b="1" u="sng" dirty="0"/>
              <a:t>by</a:t>
            </a:r>
            <a:r>
              <a:rPr lang="en-GB" sz="2000" dirty="0"/>
              <a:t> the </a:t>
            </a:r>
            <a:r>
              <a:rPr lang="en-GB" sz="2000" dirty="0">
                <a:solidFill>
                  <a:srgbClr val="92D050"/>
                </a:solidFill>
              </a:rPr>
              <a:t>dog</a:t>
            </a:r>
            <a:r>
              <a:rPr lang="en-GB" sz="2000" dirty="0"/>
              <a:t>. Passive because the subject (bone) has something done to it. </a:t>
            </a:r>
          </a:p>
        </p:txBody>
      </p:sp>
    </p:spTree>
    <p:extLst>
      <p:ext uri="{BB962C8B-B14F-4D97-AF65-F5344CB8AC3E}">
        <p14:creationId xmlns:p14="http://schemas.microsoft.com/office/powerpoint/2010/main" val="266474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u="sng" dirty="0"/>
              <a:t>Grammar test examples </a:t>
            </a:r>
          </a:p>
        </p:txBody>
      </p:sp>
    </p:spTree>
    <p:extLst>
      <p:ext uri="{BB962C8B-B14F-4D97-AF65-F5344CB8AC3E}">
        <p14:creationId xmlns:p14="http://schemas.microsoft.com/office/powerpoint/2010/main" val="4984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altLang="en-US" dirty="0">
                <a:latin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849226" cy="24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8050013" cy="23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236619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9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476672"/>
            <a:ext cx="6949115" cy="35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7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764704"/>
            <a:ext cx="72293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1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08720"/>
            <a:ext cx="7300913" cy="31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22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PaG</a:t>
            </a:r>
            <a:r>
              <a:rPr lang="en-GB" dirty="0"/>
              <a:t> taught during our English Talk for Writing units. </a:t>
            </a:r>
          </a:p>
          <a:p>
            <a:r>
              <a:rPr lang="en-GB" dirty="0"/>
              <a:t>Regular assessment of pupils in Termly GAPS tests </a:t>
            </a:r>
          </a:p>
          <a:p>
            <a:r>
              <a:rPr lang="en-GB" dirty="0" err="1"/>
              <a:t>PaG</a:t>
            </a:r>
            <a:r>
              <a:rPr lang="en-GB" dirty="0"/>
              <a:t> total recall during lesson time</a:t>
            </a:r>
          </a:p>
          <a:p>
            <a:r>
              <a:rPr lang="en-GB" dirty="0" err="1"/>
              <a:t>PaG</a:t>
            </a:r>
            <a:r>
              <a:rPr lang="en-GB" dirty="0"/>
              <a:t> always forms part of </a:t>
            </a:r>
            <a:r>
              <a:rPr lang="en-GB"/>
              <a:t>the WILF </a:t>
            </a:r>
            <a:r>
              <a:rPr lang="en-GB" dirty="0"/>
              <a:t>Success criteria in writing lessons</a:t>
            </a:r>
          </a:p>
          <a:p>
            <a:r>
              <a:rPr lang="en-GB" dirty="0"/>
              <a:t>Y6- extra </a:t>
            </a:r>
            <a:r>
              <a:rPr lang="en-GB" dirty="0" err="1"/>
              <a:t>PaG</a:t>
            </a:r>
            <a:r>
              <a:rPr lang="en-GB" dirty="0"/>
              <a:t> lessons in afternoon and boosters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are we supporting pupils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Educating yourselves on new curriculum via attending workshops or visiting our website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Practise spellings with your child (definitions too)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Encourage correct punctuation and grammar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you help?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National Curriculum for English (from September 2014) placed a greater emphasis on vocabulary development, grammar, punctuation and spelling. </a:t>
            </a:r>
          </a:p>
          <a:p>
            <a:r>
              <a:rPr lang="en-GB" dirty="0"/>
              <a:t>Expectations were </a:t>
            </a:r>
            <a:r>
              <a:rPr lang="en-GB" b="1" u="sng" dirty="0"/>
              <a:t>raised significantly </a:t>
            </a:r>
            <a:r>
              <a:rPr lang="en-GB" dirty="0"/>
              <a:t>for each year group and pupils are expected to recognise and use the grammatical terminology appropriate to their year group. </a:t>
            </a:r>
          </a:p>
          <a:p>
            <a:r>
              <a:rPr lang="en-GB" dirty="0"/>
              <a:t>Year 2 and Year 6 pupils are now tested on their SPAG knowledge as part of the national SATs tests.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Curriculum changes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BBC bitesize KS2 English</a:t>
            </a:r>
          </a:p>
          <a:p>
            <a:pPr marL="109728" indent="0">
              <a:buNone/>
            </a:pPr>
            <a:r>
              <a:rPr lang="en-GB" sz="2400" dirty="0">
                <a:hlinkClick r:id="rId2"/>
              </a:rPr>
              <a:t>https://www.bbc.co.uk/bitesize/topics/zhrrd2p</a:t>
            </a:r>
            <a:endParaRPr lang="en-GB" sz="2400" dirty="0"/>
          </a:p>
          <a:p>
            <a:r>
              <a:rPr lang="en-GB" sz="2400" dirty="0"/>
              <a:t>Topmarks.co.uk/English games</a:t>
            </a:r>
          </a:p>
          <a:p>
            <a:pPr marL="109728" indent="0">
              <a:buNone/>
            </a:pPr>
            <a:r>
              <a:rPr lang="en-GB" sz="2400" dirty="0">
                <a:hlinkClick r:id="rId3"/>
              </a:rPr>
              <a:t>https://www.topmarks.co.uk/english-games/7-11-years/spelling-and-grammar</a:t>
            </a:r>
            <a:endParaRPr lang="en-GB" sz="2400" dirty="0"/>
          </a:p>
          <a:p>
            <a:r>
              <a:rPr lang="en-GB" sz="2400" dirty="0"/>
              <a:t>Crickweb.co.uk/ks2literacy</a:t>
            </a:r>
          </a:p>
          <a:p>
            <a:pPr marL="109728" indent="0">
              <a:buNone/>
            </a:pPr>
            <a:r>
              <a:rPr lang="en-GB" sz="2400" dirty="0">
                <a:hlinkClick r:id="rId4"/>
              </a:rPr>
              <a:t>http://www.crickweb.co.uk/ks2literacy.html</a:t>
            </a:r>
            <a:endParaRPr lang="en-GB" sz="2400" dirty="0"/>
          </a:p>
          <a:p>
            <a:r>
              <a:rPr lang="en-GB" sz="2400" dirty="0"/>
              <a:t>Woodlands literacy zone </a:t>
            </a:r>
            <a:r>
              <a:rPr lang="en-GB" sz="2400" dirty="0">
                <a:hlinkClick r:id="rId5"/>
              </a:rPr>
              <a:t>http://www.primaryhomeworkhelp.co.uk/literacy/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websites</a:t>
            </a:r>
          </a:p>
        </p:txBody>
      </p:sp>
    </p:spTree>
    <p:extLst>
      <p:ext uri="{BB962C8B-B14F-4D97-AF65-F5344CB8AC3E}">
        <p14:creationId xmlns:p14="http://schemas.microsoft.com/office/powerpoint/2010/main" val="8081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Test Format in Year 6</a:t>
            </a:r>
          </a:p>
          <a:p>
            <a:pPr marL="109728" indent="0">
              <a:buNone/>
            </a:pPr>
            <a:r>
              <a:rPr lang="en-GB" dirty="0"/>
              <a:t>The test is administered on paper with the spelling component administered orally by a test administrator. The total testing time is approximately 1 hour.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SPAG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9632" y="3717032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 of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Component</a:t>
                      </a:r>
                      <a:r>
                        <a:rPr lang="en-GB" baseline="0" dirty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Grammar, Punctuation and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Component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Around 15 </a:t>
                      </a:r>
                      <a:r>
                        <a:rPr lang="en-GB" dirty="0" err="1"/>
                        <a:t>mins</a:t>
                      </a:r>
                      <a:endParaRPr lang="en-GB" dirty="0"/>
                    </a:p>
                    <a:p>
                      <a:r>
                        <a:rPr lang="en-GB" dirty="0"/>
                        <a:t>(not strictly</a:t>
                      </a:r>
                      <a:r>
                        <a:rPr lang="en-GB" baseline="0" dirty="0"/>
                        <a:t> timed)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3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30622"/>
            <a:ext cx="583264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 is for Spelling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168352" cy="18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168352" cy="21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1" y="2808894"/>
            <a:ext cx="4263083" cy="24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356992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lists are on our website.</a:t>
            </a:r>
          </a:p>
          <a:p>
            <a:r>
              <a:rPr lang="en-GB" b="1" u="sng" dirty="0">
                <a:solidFill>
                  <a:schemeClr val="accent4">
                    <a:lumMod val="75000"/>
                  </a:schemeClr>
                </a:solidFill>
              </a:rPr>
              <a:t>Curriculum- English- Spelling </a:t>
            </a:r>
          </a:p>
          <a:p>
            <a:endParaRPr lang="en-GB" b="1" u="sng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>They are also made into spelling mats in every class for children to use. </a:t>
            </a:r>
          </a:p>
        </p:txBody>
      </p:sp>
    </p:spTree>
    <p:extLst>
      <p:ext uri="{BB962C8B-B14F-4D97-AF65-F5344CB8AC3E}">
        <p14:creationId xmlns:p14="http://schemas.microsoft.com/office/powerpoint/2010/main" val="21327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4 discrete spelling lessons a week </a:t>
            </a:r>
          </a:p>
          <a:p>
            <a:r>
              <a:rPr lang="en-GB" dirty="0"/>
              <a:t>Lesson 1: explore word meanings, investigate root words, identify spelling patterns. </a:t>
            </a:r>
          </a:p>
          <a:p>
            <a:r>
              <a:rPr lang="en-GB" dirty="0"/>
              <a:t>Lesson 2: identify the phonemes in that week’s words. </a:t>
            </a:r>
          </a:p>
          <a:p>
            <a:r>
              <a:rPr lang="en-GB" dirty="0"/>
              <a:t>Lesson 3: practise spellings in fun ways/games</a:t>
            </a:r>
          </a:p>
          <a:p>
            <a:r>
              <a:rPr lang="en-GB" dirty="0"/>
              <a:t>Lesson 4: low stake quiz. 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/>
              <a:t>Spellings are corrected using sound buttons. </a:t>
            </a:r>
          </a:p>
          <a:p>
            <a:pPr marL="109728" indent="0">
              <a:buNone/>
            </a:pPr>
            <a:r>
              <a:rPr lang="en-GB" dirty="0"/>
              <a:t>Children correct with purple pen.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Spelling at </a:t>
            </a:r>
            <a:r>
              <a:rPr lang="en-GB" dirty="0" err="1">
                <a:solidFill>
                  <a:srgbClr val="00B050"/>
                </a:solidFill>
              </a:rPr>
              <a:t>Carbeile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Roll the dice</a:t>
            </a:r>
          </a:p>
          <a:p>
            <a:r>
              <a:rPr lang="en-GB" dirty="0"/>
              <a:t>Spelling scribble</a:t>
            </a:r>
          </a:p>
          <a:p>
            <a:r>
              <a:rPr lang="en-GB" dirty="0"/>
              <a:t>Graffiti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Example Games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212976"/>
            <a:ext cx="1944216" cy="19808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33745"/>
            <a:ext cx="1877791" cy="15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48818" cy="169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399962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games are on our website.</a:t>
            </a:r>
          </a:p>
          <a:p>
            <a:r>
              <a:rPr lang="en-GB" b="1" u="sng" dirty="0">
                <a:solidFill>
                  <a:schemeClr val="accent4">
                    <a:lumMod val="75000"/>
                  </a:schemeClr>
                </a:solidFill>
              </a:rPr>
              <a:t>Curriculum- English- Spelling </a:t>
            </a:r>
          </a:p>
        </p:txBody>
      </p:sp>
    </p:spTree>
    <p:extLst>
      <p:ext uri="{BB962C8B-B14F-4D97-AF65-F5344CB8AC3E}">
        <p14:creationId xmlns:p14="http://schemas.microsoft.com/office/powerpoint/2010/main" val="350691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3456384" cy="45259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sz="2000" u="sng" dirty="0">
                <a:solidFill>
                  <a:srgbClr val="FF0000"/>
                </a:solidFill>
              </a:rPr>
              <a:t>By the end of Y2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Finger spaces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Capital letters for names 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Capital letters and full stops mark start and end of sentences 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Questions marks ? 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Exclamation marks !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Commas in lists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The large, grey and sad elephant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Apostrophes for contraction  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e.g. can’t   It’s   I’m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Apostrophe for single possession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e.g. The girl’s name is Ann.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GB" u="sng" dirty="0"/>
              <a:t>P is for Punctuation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0" y="1124744"/>
            <a:ext cx="345638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sz="2000" u="sng" dirty="0">
                <a:solidFill>
                  <a:srgbClr val="FF0000"/>
                </a:solidFill>
              </a:rPr>
              <a:t>By the end of Y3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RECAP all Y2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Introduce use of speech marks for direct speech. </a:t>
            </a:r>
          </a:p>
          <a:p>
            <a:pPr marL="109728" indent="0">
              <a:buNone/>
            </a:pPr>
            <a:r>
              <a:rPr lang="en-GB" sz="2000" dirty="0"/>
              <a:t>Known as </a:t>
            </a:r>
            <a:r>
              <a:rPr lang="en-GB" sz="2000" b="1" u="sng" dirty="0">
                <a:solidFill>
                  <a:srgbClr val="0070C0"/>
                </a:solidFill>
              </a:rPr>
              <a:t>“Inverted commas” </a:t>
            </a:r>
          </a:p>
          <a:p>
            <a:pPr marL="109728" indent="0">
              <a:buFont typeface="Wingdings 3"/>
              <a:buNone/>
            </a:pPr>
            <a:endParaRPr lang="en-GB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3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3456384" cy="45259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sz="2000" u="sng" dirty="0">
                <a:solidFill>
                  <a:srgbClr val="FF0000"/>
                </a:solidFill>
              </a:rPr>
              <a:t>By the end of Y4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Commas after fronted adverbials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e.g. After a while,  Once upon a time, 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Other punctuation within inverted commas for direct speech. </a:t>
            </a:r>
            <a:r>
              <a:rPr lang="en-GB" sz="2000" dirty="0">
                <a:solidFill>
                  <a:srgbClr val="7030A0"/>
                </a:solidFill>
              </a:rPr>
              <a:t>Starts with a capital letter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00B050"/>
                </a:solidFill>
              </a:rPr>
              <a:t>comma after word for ‘said</a:t>
            </a:r>
            <a:r>
              <a:rPr lang="en-GB" sz="2000" dirty="0"/>
              <a:t>’ and </a:t>
            </a:r>
            <a:r>
              <a:rPr lang="en-GB" sz="2000" dirty="0">
                <a:solidFill>
                  <a:schemeClr val="accent3"/>
                </a:solidFill>
              </a:rPr>
              <a:t>punctuation inside final speech mark to end speech</a:t>
            </a:r>
          </a:p>
          <a:p>
            <a:pPr marL="109728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e.g. Mark</a:t>
            </a:r>
            <a:r>
              <a:rPr lang="en-GB" sz="2000" dirty="0">
                <a:solidFill>
                  <a:srgbClr val="00B050"/>
                </a:solidFill>
              </a:rPr>
              <a:t> asked,</a:t>
            </a:r>
            <a:r>
              <a:rPr lang="en-GB" sz="2000" dirty="0">
                <a:solidFill>
                  <a:srgbClr val="0070C0"/>
                </a:solidFill>
              </a:rPr>
              <a:t> “</a:t>
            </a:r>
            <a:r>
              <a:rPr lang="en-GB" sz="2000" dirty="0">
                <a:solidFill>
                  <a:srgbClr val="7030A0"/>
                </a:solidFill>
              </a:rPr>
              <a:t>P</a:t>
            </a:r>
            <a:r>
              <a:rPr lang="en-GB" sz="2000" dirty="0">
                <a:solidFill>
                  <a:srgbClr val="0070C0"/>
                </a:solidFill>
              </a:rPr>
              <a:t>lease can I play</a:t>
            </a:r>
            <a:r>
              <a:rPr lang="en-GB" sz="2000" dirty="0">
                <a:solidFill>
                  <a:schemeClr val="accent3"/>
                </a:solidFill>
              </a:rPr>
              <a:t>?</a:t>
            </a:r>
            <a:r>
              <a:rPr lang="en-GB" sz="2000" dirty="0">
                <a:solidFill>
                  <a:srgbClr val="0070C0"/>
                </a:solidFill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Apostrophe for plural possession</a:t>
            </a:r>
          </a:p>
          <a:p>
            <a:pPr marL="109728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e.g. The girls’ team won the match.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GB" u="sng" dirty="0"/>
              <a:t>P is for Punctuation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0" y="1124744"/>
            <a:ext cx="345638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83968" y="1157546"/>
            <a:ext cx="453650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sz="1400" u="sng" dirty="0">
                <a:solidFill>
                  <a:srgbClr val="FF0000"/>
                </a:solidFill>
              </a:rPr>
              <a:t>By the end of Y5</a:t>
            </a:r>
          </a:p>
          <a:p>
            <a:pPr>
              <a:buFont typeface="Arial" charset="0"/>
              <a:buChar char="•"/>
            </a:pPr>
            <a:r>
              <a:rPr lang="en-GB" sz="1400" dirty="0"/>
              <a:t>Use of </a:t>
            </a:r>
            <a:r>
              <a:rPr lang="en-GB" sz="1400" dirty="0">
                <a:solidFill>
                  <a:srgbClr val="00B050"/>
                </a:solidFill>
              </a:rPr>
              <a:t>brackets () </a:t>
            </a:r>
            <a:r>
              <a:rPr lang="en-GB" sz="1400" dirty="0"/>
              <a:t>or </a:t>
            </a:r>
            <a:r>
              <a:rPr lang="en-GB" sz="1400" dirty="0">
                <a:solidFill>
                  <a:srgbClr val="7030A0"/>
                </a:solidFill>
              </a:rPr>
              <a:t>dashes – - 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FFC000"/>
                </a:solidFill>
              </a:rPr>
              <a:t>or commas , , </a:t>
            </a:r>
            <a:r>
              <a:rPr lang="en-GB" sz="1400" dirty="0"/>
              <a:t>to show parenthesis (extra information)</a:t>
            </a:r>
          </a:p>
          <a:p>
            <a:pPr marL="109728" indent="0">
              <a:buFont typeface="Wingdings 3"/>
              <a:buNone/>
            </a:pPr>
            <a:r>
              <a:rPr lang="en-GB" sz="1400" i="1" dirty="0">
                <a:solidFill>
                  <a:srgbClr val="0070C0"/>
                </a:solidFill>
              </a:rPr>
              <a:t>e.g. </a:t>
            </a:r>
          </a:p>
          <a:p>
            <a:pPr marL="109728" indent="0">
              <a:buFont typeface="Wingdings 3"/>
              <a:buNone/>
            </a:pPr>
            <a:r>
              <a:rPr lang="en-GB" sz="1400" i="1" dirty="0">
                <a:solidFill>
                  <a:srgbClr val="0070C0"/>
                </a:solidFill>
              </a:rPr>
              <a:t>The dog </a:t>
            </a:r>
            <a:r>
              <a:rPr lang="en-GB" sz="1400" i="1" dirty="0">
                <a:solidFill>
                  <a:srgbClr val="00B050"/>
                </a:solidFill>
              </a:rPr>
              <a:t>(called Rex) </a:t>
            </a:r>
            <a:r>
              <a:rPr lang="en-GB" sz="1400" i="1" dirty="0">
                <a:solidFill>
                  <a:srgbClr val="0070C0"/>
                </a:solidFill>
              </a:rPr>
              <a:t>chased the cat. </a:t>
            </a:r>
          </a:p>
          <a:p>
            <a:pPr marL="109728" indent="0">
              <a:buFont typeface="Wingdings 3"/>
              <a:buNone/>
            </a:pPr>
            <a:r>
              <a:rPr lang="en-GB" sz="1400" i="1" dirty="0">
                <a:solidFill>
                  <a:srgbClr val="0070C0"/>
                </a:solidFill>
              </a:rPr>
              <a:t>The dog</a:t>
            </a:r>
            <a:r>
              <a:rPr lang="en-GB" sz="1400" i="1" dirty="0">
                <a:solidFill>
                  <a:srgbClr val="FFC000"/>
                </a:solidFill>
              </a:rPr>
              <a:t>, who was called Rex, </a:t>
            </a:r>
            <a:r>
              <a:rPr lang="en-GB" sz="1400" i="1" dirty="0">
                <a:solidFill>
                  <a:srgbClr val="0070C0"/>
                </a:solidFill>
              </a:rPr>
              <a:t>chased the cat. </a:t>
            </a:r>
          </a:p>
          <a:p>
            <a:pPr marL="109728" indent="0">
              <a:buFont typeface="Wingdings 3"/>
              <a:buNone/>
            </a:pPr>
            <a:r>
              <a:rPr lang="en-GB" sz="1400" i="1" dirty="0">
                <a:solidFill>
                  <a:srgbClr val="0070C0"/>
                </a:solidFill>
              </a:rPr>
              <a:t>The dog </a:t>
            </a:r>
            <a:r>
              <a:rPr lang="en-GB" sz="1400" i="1" dirty="0">
                <a:solidFill>
                  <a:srgbClr val="7030A0"/>
                </a:solidFill>
              </a:rPr>
              <a:t>-who was called Rex- </a:t>
            </a:r>
            <a:r>
              <a:rPr lang="en-GB" sz="1400" i="1" dirty="0">
                <a:solidFill>
                  <a:srgbClr val="0070C0"/>
                </a:solidFill>
              </a:rPr>
              <a:t>chased the cat. </a:t>
            </a:r>
          </a:p>
          <a:p>
            <a:pPr marL="109728" indent="0">
              <a:buNone/>
            </a:pPr>
            <a:r>
              <a:rPr lang="en-GB" sz="1400" dirty="0"/>
              <a:t>Use of commas to avoid ambiguity. </a:t>
            </a:r>
          </a:p>
          <a:p>
            <a:pPr marL="109728" indent="0">
              <a:buNone/>
            </a:pPr>
            <a:endParaRPr lang="en-GB" sz="1400" i="1" dirty="0">
              <a:solidFill>
                <a:srgbClr val="0070C0"/>
              </a:solidFill>
            </a:endParaRPr>
          </a:p>
          <a:p>
            <a:pPr marL="109728" indent="0">
              <a:buFont typeface="Wingdings 3"/>
              <a:buNone/>
            </a:pPr>
            <a:endParaRPr lang="en-GB" sz="2000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16" y="3420527"/>
            <a:ext cx="2574032" cy="11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14567"/>
            <a:ext cx="2165796" cy="15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89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72BFC4710894395503FAA08B54BA0" ma:contentTypeVersion="18" ma:contentTypeDescription="Create a new document." ma:contentTypeScope="" ma:versionID="b36d4b2e2c0bac0db11571c8e920ab9b">
  <xsd:schema xmlns:xsd="http://www.w3.org/2001/XMLSchema" xmlns:xs="http://www.w3.org/2001/XMLSchema" xmlns:p="http://schemas.microsoft.com/office/2006/metadata/properties" xmlns:ns2="4085955f-2c5b-4a8a-a96f-612831e67eac" xmlns:ns3="a0c73100-c180-4ea7-bbd0-d1dbdb14de21" targetNamespace="http://schemas.microsoft.com/office/2006/metadata/properties" ma:root="true" ma:fieldsID="7cf350019cdb66fe0c2eae306d0331d4" ns2:_="" ns3:_="">
    <xsd:import namespace="4085955f-2c5b-4a8a-a96f-612831e67eac"/>
    <xsd:import namespace="a0c73100-c180-4ea7-bbd0-d1dbdb14de2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5955f-2c5b-4a8a-a96f-612831e67e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af5e5c6-6639-4a97-9f76-e96dea49636c}" ma:internalName="TaxCatchAll" ma:showField="CatchAllData" ma:web="4085955f-2c5b-4a8a-a96f-612831e67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00-c180-4ea7-bbd0-d1dbdb14d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ec8a746-bc31-49e2-ae36-8a0c96fce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85955f-2c5b-4a8a-a96f-612831e67eac">Y2KND42S6JAK-210133487-601631</_dlc_DocId>
    <_dlc_DocIdUrl xmlns="4085955f-2c5b-4a8a-a96f-612831e67eac">
      <Url>https://carbeile.sharepoint.com/sites/StaffShared2021/_layouts/15/DocIdRedir.aspx?ID=Y2KND42S6JAK-210133487-601631</Url>
      <Description>Y2KND42S6JAK-210133487-601631</Description>
    </_dlc_DocIdUrl>
    <TaxCatchAll xmlns="4085955f-2c5b-4a8a-a96f-612831e67eac" xsi:nil="true"/>
    <lcf76f155ced4ddcb4097134ff3c332f xmlns="a0c73100-c180-4ea7-bbd0-d1dbdb14de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129CD4-3374-40D2-9E44-F198283A38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0DCDB-100B-4A9B-ADBF-5800B73855A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D30139F-31EB-4B8B-93E9-5ED3BC0427B7}"/>
</file>

<file path=customXml/itemProps4.xml><?xml version="1.0" encoding="utf-8"?>
<ds:datastoreItem xmlns:ds="http://schemas.openxmlformats.org/officeDocument/2006/customXml" ds:itemID="{7C973579-73B7-4CE8-AC66-594FA59AE98C}">
  <ds:schemaRefs>
    <ds:schemaRef ds:uri="http://schemas.microsoft.com/office/2006/metadata/properties"/>
    <ds:schemaRef ds:uri="http://schemas.microsoft.com/office/infopath/2007/PartnerControls"/>
    <ds:schemaRef ds:uri="4085955f-2c5b-4a8a-a96f-612831e67e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501</TotalTime>
  <Words>1166</Words>
  <Application>Microsoft Office PowerPoint</Application>
  <PresentationFormat>On-screen Show (4:3)</PresentationFormat>
  <Paragraphs>147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Lucida Sans Unicode</vt:lpstr>
      <vt:lpstr>Verdana</vt:lpstr>
      <vt:lpstr>Wingdings 2</vt:lpstr>
      <vt:lpstr>Wingdings 3</vt:lpstr>
      <vt:lpstr>Concourse</vt:lpstr>
      <vt:lpstr>2_Office Theme</vt:lpstr>
      <vt:lpstr>3_Office Theme</vt:lpstr>
      <vt:lpstr>4_Office Theme</vt:lpstr>
      <vt:lpstr>Parent Workshop - SPaG</vt:lpstr>
      <vt:lpstr>What is SPaG?</vt:lpstr>
      <vt:lpstr>New Curriculum changes</vt:lpstr>
      <vt:lpstr>SPAG test</vt:lpstr>
      <vt:lpstr>S is for Spelling</vt:lpstr>
      <vt:lpstr>Spelling at Carbeile</vt:lpstr>
      <vt:lpstr>Example Games </vt:lpstr>
      <vt:lpstr>P is for Punctuation</vt:lpstr>
      <vt:lpstr>P is for Punctuation</vt:lpstr>
      <vt:lpstr>P is for Punctuation</vt:lpstr>
      <vt:lpstr>Punctuation test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 is for Grammar</vt:lpstr>
      <vt:lpstr>G is for Grammar</vt:lpstr>
      <vt:lpstr>G is for Grammar</vt:lpstr>
      <vt:lpstr>Grammar test examples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are we supporting pupils</vt:lpstr>
      <vt:lpstr>How can you help? 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Workshop - SPaG</dc:title>
  <dc:creator>Hannah</dc:creator>
  <cp:lastModifiedBy>Rachel Nicholson</cp:lastModifiedBy>
  <cp:revision>57</cp:revision>
  <dcterms:created xsi:type="dcterms:W3CDTF">2016-01-26T11:28:59Z</dcterms:created>
  <dcterms:modified xsi:type="dcterms:W3CDTF">2024-02-20T15:51:37Z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0x01010098272BFC4710894395503FAA08B54BA0</vt:lpwstr>
  </property>
  <property fmtid="{D5CDD505-2E9C-101B-9397-08002B2CF9AE}" pid="3" name="_dlc_DocIdItemGuid">
    <vt:lpwstr>eece05e9-9acf-40d4-9ea9-faf0714d5b03</vt:lpwstr>
  </property>
</Properties>
</file>